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6F06-AE9C-4EB7-B89A-9671D7AEBB9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4A1-0114-45AC-BF60-988A769205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563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6F06-AE9C-4EB7-B89A-9671D7AEBB9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4A1-0114-45AC-BF60-988A769205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907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6F06-AE9C-4EB7-B89A-9671D7AEBB9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4A1-0114-45AC-BF60-988A769205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321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6F06-AE9C-4EB7-B89A-9671D7AEBB9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4A1-0114-45AC-BF60-988A769205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78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6F06-AE9C-4EB7-B89A-9671D7AEBB9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4A1-0114-45AC-BF60-988A769205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29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6F06-AE9C-4EB7-B89A-9671D7AEBB9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4A1-0114-45AC-BF60-988A769205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06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6F06-AE9C-4EB7-B89A-9671D7AEBB9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4A1-0114-45AC-BF60-988A769205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371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6F06-AE9C-4EB7-B89A-9671D7AEBB9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4A1-0114-45AC-BF60-988A769205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862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6F06-AE9C-4EB7-B89A-9671D7AEBB9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4A1-0114-45AC-BF60-988A769205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854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6F06-AE9C-4EB7-B89A-9671D7AEBB9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4A1-0114-45AC-BF60-988A769205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145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B6F06-AE9C-4EB7-B89A-9671D7AEBB9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24A1-0114-45AC-BF60-988A769205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29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B6F06-AE9C-4EB7-B89A-9671D7AEBB99}" type="datetimeFigureOut">
              <a:rPr lang="es-CL" smtClean="0"/>
              <a:t>12-01-2023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24A1-0114-45AC-BF60-988A769205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572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8 Conector recto de flecha"/>
          <p:cNvCxnSpPr>
            <a:stCxn id="13" idx="2"/>
            <a:endCxn id="37" idx="0"/>
          </p:cNvCxnSpPr>
          <p:nvPr/>
        </p:nvCxnSpPr>
        <p:spPr>
          <a:xfrm flipH="1">
            <a:off x="3371140" y="4726754"/>
            <a:ext cx="3859" cy="276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13 Terminador"/>
          <p:cNvSpPr/>
          <p:nvPr/>
        </p:nvSpPr>
        <p:spPr>
          <a:xfrm>
            <a:off x="2787512" y="1138805"/>
            <a:ext cx="1147265" cy="517237"/>
          </a:xfrm>
          <a:prstGeom prst="flowChartTermina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dirty="0">
                <a:solidFill>
                  <a:schemeClr val="tx1"/>
                </a:solidFill>
              </a:rPr>
              <a:t>Recepción de Queja </a:t>
            </a:r>
          </a:p>
          <a:p>
            <a:pPr algn="ctr"/>
            <a:r>
              <a:rPr lang="es-CL" sz="900" dirty="0">
                <a:solidFill>
                  <a:schemeClr val="tx1"/>
                </a:solidFill>
              </a:rPr>
              <a:t>(Todo el personal)</a:t>
            </a:r>
            <a:endParaRPr lang="es-CL" sz="2000" dirty="0">
              <a:solidFill>
                <a:schemeClr val="tx1"/>
              </a:solidFill>
            </a:endParaRPr>
          </a:p>
        </p:txBody>
      </p:sp>
      <p:sp>
        <p:nvSpPr>
          <p:cNvPr id="8" name="15 Rectángulo"/>
          <p:cNvSpPr/>
          <p:nvPr/>
        </p:nvSpPr>
        <p:spPr>
          <a:xfrm>
            <a:off x="800086" y="1861795"/>
            <a:ext cx="1424600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dirty="0">
                <a:solidFill>
                  <a:schemeClr val="tx1"/>
                </a:solidFill>
              </a:rPr>
              <a:t>Envío de respuesta inmediata al </a:t>
            </a:r>
            <a:r>
              <a:rPr lang="es-CL" sz="900" dirty="0" smtClean="0">
                <a:solidFill>
                  <a:schemeClr val="tx1"/>
                </a:solidFill>
              </a:rPr>
              <a:t>emisor informando su recepción</a:t>
            </a:r>
            <a:endParaRPr lang="es-CL" sz="900" dirty="0">
              <a:solidFill>
                <a:schemeClr val="tx1"/>
              </a:solidFill>
            </a:endParaRPr>
          </a:p>
        </p:txBody>
      </p:sp>
      <p:sp>
        <p:nvSpPr>
          <p:cNvPr id="9" name="27 Rectángulo"/>
          <p:cNvSpPr/>
          <p:nvPr/>
        </p:nvSpPr>
        <p:spPr>
          <a:xfrm>
            <a:off x="2449750" y="2546833"/>
            <a:ext cx="1836101" cy="59605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dirty="0">
                <a:solidFill>
                  <a:schemeClr val="tx1"/>
                </a:solidFill>
              </a:rPr>
              <a:t>Recopilación y verificación de la </a:t>
            </a:r>
            <a:r>
              <a:rPr lang="es-CL" sz="900" dirty="0" smtClean="0">
                <a:solidFill>
                  <a:schemeClr val="tx1"/>
                </a:solidFill>
              </a:rPr>
              <a:t>información para validar si está relacionada con las actividades del Laboratorio</a:t>
            </a:r>
            <a:endParaRPr lang="es-CL" sz="900" dirty="0">
              <a:solidFill>
                <a:schemeClr val="tx1"/>
              </a:solidFill>
            </a:endParaRPr>
          </a:p>
        </p:txBody>
      </p:sp>
      <p:cxnSp>
        <p:nvCxnSpPr>
          <p:cNvPr id="10" name="29 Conector recto de flecha"/>
          <p:cNvCxnSpPr>
            <a:stCxn id="7" idx="2"/>
            <a:endCxn id="65" idx="0"/>
          </p:cNvCxnSpPr>
          <p:nvPr/>
        </p:nvCxnSpPr>
        <p:spPr>
          <a:xfrm>
            <a:off x="3361145" y="1656042"/>
            <a:ext cx="961" cy="2057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30 Conector recto de flecha"/>
          <p:cNvCxnSpPr>
            <a:stCxn id="65" idx="2"/>
            <a:endCxn id="9" idx="0"/>
          </p:cNvCxnSpPr>
          <p:nvPr/>
        </p:nvCxnSpPr>
        <p:spPr>
          <a:xfrm>
            <a:off x="3362106" y="2365851"/>
            <a:ext cx="5695" cy="180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31 Conector recto de flecha"/>
          <p:cNvCxnSpPr>
            <a:stCxn id="9" idx="2"/>
            <a:endCxn id="23" idx="0"/>
          </p:cNvCxnSpPr>
          <p:nvPr/>
        </p:nvCxnSpPr>
        <p:spPr>
          <a:xfrm>
            <a:off x="3367801" y="3142890"/>
            <a:ext cx="3771" cy="1318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32 Rectángulo"/>
          <p:cNvSpPr/>
          <p:nvPr/>
        </p:nvSpPr>
        <p:spPr>
          <a:xfrm>
            <a:off x="2722579" y="4173735"/>
            <a:ext cx="1304840" cy="55301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dirty="0">
                <a:solidFill>
                  <a:schemeClr val="tx1"/>
                </a:solidFill>
              </a:rPr>
              <a:t>Notificación al </a:t>
            </a:r>
            <a:r>
              <a:rPr lang="es-CL" sz="900" dirty="0" smtClean="0">
                <a:solidFill>
                  <a:schemeClr val="tx1"/>
                </a:solidFill>
              </a:rPr>
              <a:t>emisor </a:t>
            </a:r>
            <a:r>
              <a:rPr lang="es-CL" sz="900" dirty="0">
                <a:solidFill>
                  <a:schemeClr val="tx1"/>
                </a:solidFill>
              </a:rPr>
              <a:t>indicando que se dará tratamiento a su </a:t>
            </a:r>
            <a:r>
              <a:rPr lang="es-CL" sz="900" dirty="0" smtClean="0">
                <a:solidFill>
                  <a:schemeClr val="tx1"/>
                </a:solidFill>
              </a:rPr>
              <a:t>queja</a:t>
            </a:r>
            <a:endParaRPr lang="es-CL" sz="900" dirty="0">
              <a:solidFill>
                <a:schemeClr val="tx1"/>
              </a:solidFill>
            </a:endParaRPr>
          </a:p>
        </p:txBody>
      </p:sp>
      <p:sp>
        <p:nvSpPr>
          <p:cNvPr id="16" name="47 Terminador"/>
          <p:cNvSpPr/>
          <p:nvPr/>
        </p:nvSpPr>
        <p:spPr>
          <a:xfrm>
            <a:off x="2801851" y="8398869"/>
            <a:ext cx="1147265" cy="454788"/>
          </a:xfrm>
          <a:prstGeom prst="flowChartTerminator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dirty="0">
                <a:solidFill>
                  <a:schemeClr val="tx1"/>
                </a:solidFill>
              </a:rPr>
              <a:t>Se </a:t>
            </a:r>
            <a:r>
              <a:rPr lang="es-CL" sz="900" dirty="0" smtClean="0">
                <a:solidFill>
                  <a:schemeClr val="tx1"/>
                </a:solidFill>
              </a:rPr>
              <a:t>da por cerrada </a:t>
            </a:r>
            <a:r>
              <a:rPr lang="es-CL" sz="900" baseline="0" dirty="0" smtClean="0">
                <a:solidFill>
                  <a:schemeClr val="tx1"/>
                </a:solidFill>
              </a:rPr>
              <a:t>la Queja</a:t>
            </a:r>
            <a:endParaRPr lang="es-CL" sz="900" dirty="0">
              <a:solidFill>
                <a:schemeClr val="tx1"/>
              </a:solidFill>
            </a:endParaRPr>
          </a:p>
        </p:txBody>
      </p:sp>
      <p:cxnSp>
        <p:nvCxnSpPr>
          <p:cNvPr id="17" name="59 Conector recto de flecha"/>
          <p:cNvCxnSpPr>
            <a:stCxn id="53" idx="2"/>
            <a:endCxn id="40" idx="0"/>
          </p:cNvCxnSpPr>
          <p:nvPr/>
        </p:nvCxnSpPr>
        <p:spPr>
          <a:xfrm>
            <a:off x="3364888" y="6641661"/>
            <a:ext cx="0" cy="138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41 Rombo"/>
          <p:cNvSpPr/>
          <p:nvPr/>
        </p:nvSpPr>
        <p:spPr>
          <a:xfrm>
            <a:off x="937648" y="5004544"/>
            <a:ext cx="1310857" cy="745824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r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800" dirty="0">
                <a:solidFill>
                  <a:schemeClr val="tx1"/>
                </a:solidFill>
              </a:rPr>
              <a:t>Hubo incumplimiento</a:t>
            </a:r>
            <a:r>
              <a:rPr lang="es-CL" sz="800" baseline="0" dirty="0">
                <a:solidFill>
                  <a:schemeClr val="tx1"/>
                </a:solidFill>
              </a:rPr>
              <a:t> de requisito?</a:t>
            </a:r>
            <a:endParaRPr lang="es-CL" sz="800" dirty="0">
              <a:solidFill>
                <a:schemeClr val="tx1"/>
              </a:solidFill>
            </a:endParaRPr>
          </a:p>
        </p:txBody>
      </p:sp>
      <p:sp>
        <p:nvSpPr>
          <p:cNvPr id="19" name="73 CuadroTexto"/>
          <p:cNvSpPr txBox="1"/>
          <p:nvPr/>
        </p:nvSpPr>
        <p:spPr>
          <a:xfrm>
            <a:off x="3374875" y="8200977"/>
            <a:ext cx="364980" cy="233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b="0" dirty="0"/>
              <a:t>SI</a:t>
            </a:r>
          </a:p>
        </p:txBody>
      </p:sp>
      <p:sp>
        <p:nvSpPr>
          <p:cNvPr id="20" name="73 CuadroTexto"/>
          <p:cNvSpPr txBox="1"/>
          <p:nvPr/>
        </p:nvSpPr>
        <p:spPr>
          <a:xfrm>
            <a:off x="2404569" y="3456011"/>
            <a:ext cx="364980" cy="233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b="0" dirty="0"/>
              <a:t>NO</a:t>
            </a:r>
          </a:p>
        </p:txBody>
      </p:sp>
      <p:sp>
        <p:nvSpPr>
          <p:cNvPr id="21" name="CuadroTexto 17"/>
          <p:cNvSpPr txBox="1"/>
          <p:nvPr/>
        </p:nvSpPr>
        <p:spPr>
          <a:xfrm>
            <a:off x="393686" y="1043555"/>
            <a:ext cx="2266803" cy="79669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900" u="sng"/>
              <a:t>ENTRADAS: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9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Manifestación de insatisfacción puede ser presentada en cualquiera de sus formas (carta,</a:t>
            </a:r>
            <a:r>
              <a:rPr lang="es-CL" sz="900" b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CL" sz="9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e-mail, teléfono, verbal, vía web, etc.)</a:t>
            </a:r>
          </a:p>
          <a:p>
            <a:endParaRPr lang="es-CL" sz="900" u="sng"/>
          </a:p>
        </p:txBody>
      </p:sp>
      <p:sp>
        <p:nvSpPr>
          <p:cNvPr id="22" name="Cerrar llave 21"/>
          <p:cNvSpPr/>
          <p:nvPr/>
        </p:nvSpPr>
        <p:spPr>
          <a:xfrm>
            <a:off x="2536673" y="1062605"/>
            <a:ext cx="209536" cy="676275"/>
          </a:xfrm>
          <a:prstGeom prst="rightBrac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CL" sz="1100"/>
          </a:p>
        </p:txBody>
      </p:sp>
      <p:sp>
        <p:nvSpPr>
          <p:cNvPr id="23" name="41 Rombo"/>
          <p:cNvSpPr/>
          <p:nvPr/>
        </p:nvSpPr>
        <p:spPr>
          <a:xfrm>
            <a:off x="2716143" y="3274697"/>
            <a:ext cx="1310857" cy="745824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>
                <a:solidFill>
                  <a:schemeClr val="tx1"/>
                </a:solidFill>
              </a:rPr>
              <a:t>Se Valida como Queja o Reclamo?</a:t>
            </a:r>
          </a:p>
        </p:txBody>
      </p:sp>
      <p:sp>
        <p:nvSpPr>
          <p:cNvPr id="24" name="74 Rectángulo"/>
          <p:cNvSpPr/>
          <p:nvPr/>
        </p:nvSpPr>
        <p:spPr>
          <a:xfrm>
            <a:off x="929806" y="3350899"/>
            <a:ext cx="1247694" cy="5864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dirty="0">
                <a:solidFill>
                  <a:schemeClr val="tx1"/>
                </a:solidFill>
              </a:rPr>
              <a:t>Notificar al </a:t>
            </a:r>
            <a:r>
              <a:rPr lang="es-CL" sz="900" dirty="0" smtClean="0">
                <a:solidFill>
                  <a:schemeClr val="tx1"/>
                </a:solidFill>
              </a:rPr>
              <a:t>emisor indicando</a:t>
            </a:r>
            <a:r>
              <a:rPr lang="es-CL" sz="900" baseline="0" dirty="0" smtClean="0">
                <a:solidFill>
                  <a:schemeClr val="tx1"/>
                </a:solidFill>
              </a:rPr>
              <a:t> </a:t>
            </a:r>
            <a:r>
              <a:rPr lang="es-CL" sz="900" baseline="0" dirty="0">
                <a:solidFill>
                  <a:schemeClr val="tx1"/>
                </a:solidFill>
              </a:rPr>
              <a:t>los motivos y fundamentos de la decisión</a:t>
            </a:r>
            <a:endParaRPr lang="es-CL" sz="900" dirty="0">
              <a:solidFill>
                <a:schemeClr val="tx1"/>
              </a:solidFill>
            </a:endParaRPr>
          </a:p>
        </p:txBody>
      </p:sp>
      <p:cxnSp>
        <p:nvCxnSpPr>
          <p:cNvPr id="25" name="62 Conector recto de flecha"/>
          <p:cNvCxnSpPr>
            <a:stCxn id="23" idx="1"/>
            <a:endCxn id="24" idx="3"/>
          </p:cNvCxnSpPr>
          <p:nvPr/>
        </p:nvCxnSpPr>
        <p:spPr>
          <a:xfrm flipH="1" flipV="1">
            <a:off x="2177500" y="3644131"/>
            <a:ext cx="538643" cy="3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73 CuadroTexto"/>
          <p:cNvSpPr txBox="1"/>
          <p:nvPr/>
        </p:nvSpPr>
        <p:spPr>
          <a:xfrm>
            <a:off x="3340095" y="3961256"/>
            <a:ext cx="364980" cy="2141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b="0" dirty="0"/>
              <a:t>SI</a:t>
            </a:r>
          </a:p>
        </p:txBody>
      </p:sp>
      <p:sp>
        <p:nvSpPr>
          <p:cNvPr id="30" name="Documento 29"/>
          <p:cNvSpPr/>
          <p:nvPr/>
        </p:nvSpPr>
        <p:spPr>
          <a:xfrm>
            <a:off x="1420426" y="4162166"/>
            <a:ext cx="908090" cy="576018"/>
          </a:xfrm>
          <a:prstGeom prst="flowChartDocumen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800" u="sng">
                <a:solidFill>
                  <a:schemeClr val="tx1"/>
                </a:solidFill>
              </a:rPr>
              <a:t>Tratamiento de Queja </a:t>
            </a:r>
          </a:p>
          <a:p>
            <a:pPr algn="ctr"/>
            <a:r>
              <a:rPr lang="es-ES" sz="800" u="sng">
                <a:solidFill>
                  <a:schemeClr val="tx1"/>
                </a:solidFill>
              </a:rPr>
              <a:t>RG-015-001</a:t>
            </a:r>
          </a:p>
        </p:txBody>
      </p:sp>
      <p:cxnSp>
        <p:nvCxnSpPr>
          <p:cNvPr id="31" name="Conector recto 30"/>
          <p:cNvCxnSpPr>
            <a:stCxn id="13" idx="1"/>
            <a:endCxn id="30" idx="3"/>
          </p:cNvCxnSpPr>
          <p:nvPr/>
        </p:nvCxnSpPr>
        <p:spPr>
          <a:xfrm flipH="1" flipV="1">
            <a:off x="2328516" y="4450175"/>
            <a:ext cx="394063" cy="70"/>
          </a:xfrm>
          <a:prstGeom prst="line">
            <a:avLst/>
          </a:prstGeom>
          <a:ln>
            <a:solidFill>
              <a:sysClr val="windowText" lastClr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>
            <a:stCxn id="23" idx="2"/>
            <a:endCxn id="13" idx="0"/>
          </p:cNvCxnSpPr>
          <p:nvPr/>
        </p:nvCxnSpPr>
        <p:spPr>
          <a:xfrm>
            <a:off x="3371572" y="4020521"/>
            <a:ext cx="3427" cy="153214"/>
          </a:xfrm>
          <a:prstGeom prst="straightConnector1">
            <a:avLst/>
          </a:prstGeom>
          <a:ln>
            <a:solidFill>
              <a:sysClr val="windowText" lastClr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>
            <a:stCxn id="18" idx="3"/>
            <a:endCxn id="37" idx="1"/>
          </p:cNvCxnSpPr>
          <p:nvPr/>
        </p:nvCxnSpPr>
        <p:spPr>
          <a:xfrm flipV="1">
            <a:off x="2248505" y="5376548"/>
            <a:ext cx="467206" cy="908"/>
          </a:xfrm>
          <a:prstGeom prst="straightConnector1">
            <a:avLst/>
          </a:prstGeom>
          <a:ln>
            <a:solidFill>
              <a:sysClr val="windowText" lastClr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72 CuadroTexto"/>
          <p:cNvSpPr txBox="1"/>
          <p:nvPr/>
        </p:nvSpPr>
        <p:spPr>
          <a:xfrm>
            <a:off x="1604473" y="5695675"/>
            <a:ext cx="288012" cy="233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b="0" dirty="0"/>
              <a:t>SI</a:t>
            </a:r>
          </a:p>
        </p:txBody>
      </p:sp>
      <p:sp>
        <p:nvSpPr>
          <p:cNvPr id="36" name="73 CuadroTexto"/>
          <p:cNvSpPr txBox="1"/>
          <p:nvPr/>
        </p:nvSpPr>
        <p:spPr>
          <a:xfrm>
            <a:off x="5680572" y="5186161"/>
            <a:ext cx="364980" cy="233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b="0" dirty="0"/>
              <a:t>NO</a:t>
            </a:r>
          </a:p>
        </p:txBody>
      </p:sp>
      <p:sp>
        <p:nvSpPr>
          <p:cNvPr id="37" name="41 Rombo"/>
          <p:cNvSpPr/>
          <p:nvPr/>
        </p:nvSpPr>
        <p:spPr>
          <a:xfrm>
            <a:off x="2715711" y="5003636"/>
            <a:ext cx="1310857" cy="745824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r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800">
                <a:solidFill>
                  <a:schemeClr val="tx1"/>
                </a:solidFill>
              </a:rPr>
              <a:t>Afecta</a:t>
            </a:r>
            <a:r>
              <a:rPr lang="es-CL" sz="800" baseline="0">
                <a:solidFill>
                  <a:schemeClr val="tx1"/>
                </a:solidFill>
              </a:rPr>
              <a:t> a los resultados de ensayo?</a:t>
            </a:r>
            <a:endParaRPr lang="es-CL" sz="800">
              <a:solidFill>
                <a:schemeClr val="tx1"/>
              </a:solidFill>
            </a:endParaRPr>
          </a:p>
        </p:txBody>
      </p:sp>
      <p:cxnSp>
        <p:nvCxnSpPr>
          <p:cNvPr id="38" name="Conector recto de flecha 37"/>
          <p:cNvCxnSpPr>
            <a:stCxn id="37" idx="3"/>
            <a:endCxn id="123" idx="1"/>
          </p:cNvCxnSpPr>
          <p:nvPr/>
        </p:nvCxnSpPr>
        <p:spPr>
          <a:xfrm>
            <a:off x="4026568" y="5376548"/>
            <a:ext cx="453872" cy="0"/>
          </a:xfrm>
          <a:prstGeom prst="straightConnector1">
            <a:avLst/>
          </a:prstGeom>
          <a:ln>
            <a:solidFill>
              <a:sysClr val="windowText" lastClr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72 CuadroTexto"/>
          <p:cNvSpPr txBox="1"/>
          <p:nvPr/>
        </p:nvSpPr>
        <p:spPr>
          <a:xfrm>
            <a:off x="3388682" y="5695675"/>
            <a:ext cx="288012" cy="233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b="0" dirty="0"/>
              <a:t>SI</a:t>
            </a:r>
          </a:p>
        </p:txBody>
      </p:sp>
      <p:sp>
        <p:nvSpPr>
          <p:cNvPr id="40" name="32 Rectángulo"/>
          <p:cNvSpPr/>
          <p:nvPr/>
        </p:nvSpPr>
        <p:spPr>
          <a:xfrm>
            <a:off x="2617969" y="6779769"/>
            <a:ext cx="1493837" cy="5905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dirty="0">
                <a:solidFill>
                  <a:schemeClr val="tx1"/>
                </a:solidFill>
              </a:rPr>
              <a:t>Definir</a:t>
            </a:r>
            <a:r>
              <a:rPr lang="es-CL" sz="900" baseline="0" dirty="0">
                <a:solidFill>
                  <a:schemeClr val="tx1"/>
                </a:solidFill>
              </a:rPr>
              <a:t> responsable de la ejecución de acciones y notificar al </a:t>
            </a:r>
            <a:r>
              <a:rPr lang="es-CL" sz="900" baseline="0" dirty="0" smtClean="0">
                <a:solidFill>
                  <a:schemeClr val="tx1"/>
                </a:solidFill>
              </a:rPr>
              <a:t>emisor </a:t>
            </a:r>
            <a:endParaRPr lang="es-CL" sz="900" dirty="0">
              <a:solidFill>
                <a:schemeClr val="tx1"/>
              </a:solidFill>
            </a:endParaRPr>
          </a:p>
        </p:txBody>
      </p:sp>
      <p:sp>
        <p:nvSpPr>
          <p:cNvPr id="41" name="41 Rombo"/>
          <p:cNvSpPr/>
          <p:nvPr/>
        </p:nvSpPr>
        <p:spPr>
          <a:xfrm>
            <a:off x="2715711" y="7490466"/>
            <a:ext cx="1310857" cy="745824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r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800" dirty="0" smtClean="0">
                <a:solidFill>
                  <a:schemeClr val="tx1"/>
                </a:solidFill>
              </a:rPr>
              <a:t>Emisor acepta la solución planteada</a:t>
            </a:r>
            <a:r>
              <a:rPr lang="es-CL" sz="800" baseline="0" dirty="0" smtClean="0">
                <a:solidFill>
                  <a:schemeClr val="tx1"/>
                </a:solidFill>
              </a:rPr>
              <a:t>?</a:t>
            </a:r>
            <a:endParaRPr lang="es-CL" sz="800" dirty="0">
              <a:solidFill>
                <a:schemeClr val="tx1"/>
              </a:solidFill>
            </a:endParaRPr>
          </a:p>
        </p:txBody>
      </p:sp>
      <p:cxnSp>
        <p:nvCxnSpPr>
          <p:cNvPr id="42" name="35 Conector recto de flecha"/>
          <p:cNvCxnSpPr>
            <a:stCxn id="37" idx="2"/>
            <a:endCxn id="53" idx="0"/>
          </p:cNvCxnSpPr>
          <p:nvPr/>
        </p:nvCxnSpPr>
        <p:spPr>
          <a:xfrm flipH="1">
            <a:off x="3364888" y="5749460"/>
            <a:ext cx="6252" cy="166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73 CuadroTexto"/>
          <p:cNvSpPr txBox="1"/>
          <p:nvPr/>
        </p:nvSpPr>
        <p:spPr>
          <a:xfrm>
            <a:off x="3982580" y="5198176"/>
            <a:ext cx="364980" cy="233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b="0" dirty="0"/>
              <a:t>NO</a:t>
            </a:r>
          </a:p>
        </p:txBody>
      </p:sp>
      <p:cxnSp>
        <p:nvCxnSpPr>
          <p:cNvPr id="44" name="35 Conector recto de flecha"/>
          <p:cNvCxnSpPr>
            <a:stCxn id="40" idx="2"/>
            <a:endCxn id="41" idx="0"/>
          </p:cNvCxnSpPr>
          <p:nvPr/>
        </p:nvCxnSpPr>
        <p:spPr>
          <a:xfrm>
            <a:off x="3364888" y="7370319"/>
            <a:ext cx="6252" cy="120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35 Conector recto de flecha"/>
          <p:cNvCxnSpPr>
            <a:stCxn id="41" idx="2"/>
            <a:endCxn id="16" idx="0"/>
          </p:cNvCxnSpPr>
          <p:nvPr/>
        </p:nvCxnSpPr>
        <p:spPr>
          <a:xfrm>
            <a:off x="3371140" y="8236290"/>
            <a:ext cx="4344" cy="1625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angular 46"/>
          <p:cNvCxnSpPr>
            <a:stCxn id="52" idx="2"/>
            <a:endCxn id="40" idx="1"/>
          </p:cNvCxnSpPr>
          <p:nvPr/>
        </p:nvCxnSpPr>
        <p:spPr>
          <a:xfrm rot="16200000" flipH="1">
            <a:off x="1886457" y="6343532"/>
            <a:ext cx="438130" cy="1024893"/>
          </a:xfrm>
          <a:prstGeom prst="bentConnector2">
            <a:avLst/>
          </a:prstGeom>
          <a:ln>
            <a:solidFill>
              <a:sysClr val="windowText" lastClr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73 CuadroTexto"/>
          <p:cNvSpPr txBox="1"/>
          <p:nvPr/>
        </p:nvSpPr>
        <p:spPr>
          <a:xfrm>
            <a:off x="3982580" y="7679183"/>
            <a:ext cx="364980" cy="233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b="0" dirty="0"/>
              <a:t>NO</a:t>
            </a:r>
          </a:p>
        </p:txBody>
      </p:sp>
      <p:pic>
        <p:nvPicPr>
          <p:cNvPr id="51" name="Imagen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753" y="259591"/>
            <a:ext cx="651802" cy="651212"/>
          </a:xfrm>
          <a:prstGeom prst="rect">
            <a:avLst/>
          </a:prstGeom>
        </p:spPr>
      </p:pic>
      <p:sp>
        <p:nvSpPr>
          <p:cNvPr id="52" name="32 Rectángulo"/>
          <p:cNvSpPr/>
          <p:nvPr/>
        </p:nvSpPr>
        <p:spPr>
          <a:xfrm>
            <a:off x="846157" y="5916173"/>
            <a:ext cx="1493837" cy="7207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dirty="0">
                <a:solidFill>
                  <a:schemeClr val="tx1"/>
                </a:solidFill>
              </a:rPr>
              <a:t>Realizar tratamiento de acciones correctivas</a:t>
            </a:r>
          </a:p>
          <a:p>
            <a:pPr algn="ctr"/>
            <a:r>
              <a:rPr lang="es-CL" sz="900" baseline="0" dirty="0" smtClean="0">
                <a:solidFill>
                  <a:schemeClr val="tx1"/>
                </a:solidFill>
              </a:rPr>
              <a:t>y </a:t>
            </a:r>
            <a:r>
              <a:rPr lang="es-CL" sz="900" baseline="0" dirty="0">
                <a:solidFill>
                  <a:schemeClr val="tx1"/>
                </a:solidFill>
              </a:rPr>
              <a:t>Definir las acciones correctivas</a:t>
            </a:r>
            <a:endParaRPr lang="es-CL" sz="900" dirty="0">
              <a:solidFill>
                <a:schemeClr val="tx1"/>
              </a:solidFill>
            </a:endParaRPr>
          </a:p>
        </p:txBody>
      </p:sp>
      <p:sp>
        <p:nvSpPr>
          <p:cNvPr id="53" name="32 Rectángulo"/>
          <p:cNvSpPr/>
          <p:nvPr/>
        </p:nvSpPr>
        <p:spPr>
          <a:xfrm>
            <a:off x="2617969" y="5916173"/>
            <a:ext cx="1493837" cy="72548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dirty="0">
                <a:solidFill>
                  <a:schemeClr val="tx1"/>
                </a:solidFill>
              </a:rPr>
              <a:t>Realizar tratamiento de trabajo no conforme </a:t>
            </a:r>
          </a:p>
          <a:p>
            <a:pPr algn="ctr"/>
            <a:r>
              <a:rPr lang="es-CL" sz="900" baseline="0" dirty="0" smtClean="0">
                <a:solidFill>
                  <a:schemeClr val="tx1"/>
                </a:solidFill>
              </a:rPr>
              <a:t>y </a:t>
            </a:r>
            <a:r>
              <a:rPr lang="es-CL" sz="900" baseline="0" dirty="0">
                <a:solidFill>
                  <a:schemeClr val="tx1"/>
                </a:solidFill>
              </a:rPr>
              <a:t>Definir las acciones necesarias</a:t>
            </a:r>
            <a:endParaRPr lang="es-CL" sz="900" dirty="0">
              <a:solidFill>
                <a:schemeClr val="tx1"/>
              </a:solidFill>
            </a:endParaRPr>
          </a:p>
        </p:txBody>
      </p:sp>
      <p:cxnSp>
        <p:nvCxnSpPr>
          <p:cNvPr id="54" name="Conector angular 53"/>
          <p:cNvCxnSpPr>
            <a:stCxn id="124" idx="2"/>
            <a:endCxn id="40" idx="3"/>
          </p:cNvCxnSpPr>
          <p:nvPr/>
        </p:nvCxnSpPr>
        <p:spPr>
          <a:xfrm rot="5400000">
            <a:off x="4406447" y="6342274"/>
            <a:ext cx="438130" cy="102741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Conector angular 54"/>
          <p:cNvCxnSpPr>
            <a:stCxn id="123" idx="3"/>
            <a:endCxn id="13" idx="3"/>
          </p:cNvCxnSpPr>
          <p:nvPr/>
        </p:nvCxnSpPr>
        <p:spPr>
          <a:xfrm flipH="1" flipV="1">
            <a:off x="4027419" y="4450245"/>
            <a:ext cx="1763878" cy="926303"/>
          </a:xfrm>
          <a:prstGeom prst="bentConnector3">
            <a:avLst>
              <a:gd name="adj1" fmla="val -1296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27 Rectángulo"/>
          <p:cNvSpPr/>
          <p:nvPr/>
        </p:nvSpPr>
        <p:spPr>
          <a:xfrm>
            <a:off x="2813394" y="1861795"/>
            <a:ext cx="1097423" cy="504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dirty="0" smtClean="0">
                <a:solidFill>
                  <a:schemeClr val="tx1"/>
                </a:solidFill>
              </a:rPr>
              <a:t>Canalizar queja al Jefe de </a:t>
            </a:r>
            <a:r>
              <a:rPr lang="es-CL" sz="900" dirty="0" smtClean="0">
                <a:solidFill>
                  <a:schemeClr val="tx1"/>
                </a:solidFill>
              </a:rPr>
              <a:t>Área o Gerente Técnico</a:t>
            </a:r>
            <a:endParaRPr lang="es-CL" sz="900" dirty="0">
              <a:solidFill>
                <a:schemeClr val="tx1"/>
              </a:solidFill>
            </a:endParaRPr>
          </a:p>
        </p:txBody>
      </p:sp>
      <p:cxnSp>
        <p:nvCxnSpPr>
          <p:cNvPr id="84" name="62 Conector recto de flecha"/>
          <p:cNvCxnSpPr>
            <a:stCxn id="65" idx="1"/>
            <a:endCxn id="8" idx="3"/>
          </p:cNvCxnSpPr>
          <p:nvPr/>
        </p:nvCxnSpPr>
        <p:spPr>
          <a:xfrm flipH="1">
            <a:off x="2224686" y="2113823"/>
            <a:ext cx="5887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41 Rombo"/>
          <p:cNvSpPr/>
          <p:nvPr/>
        </p:nvSpPr>
        <p:spPr>
          <a:xfrm>
            <a:off x="4480440" y="5003636"/>
            <a:ext cx="1310857" cy="745824"/>
          </a:xfrm>
          <a:prstGeom prst="diamond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r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800" baseline="0" dirty="0" smtClean="0">
                <a:solidFill>
                  <a:schemeClr val="tx1"/>
                </a:solidFill>
              </a:rPr>
              <a:t>Corresponde a Oportunidad de Mejora?</a:t>
            </a:r>
            <a:endParaRPr lang="es-CL" sz="800" dirty="0">
              <a:solidFill>
                <a:schemeClr val="tx1"/>
              </a:solidFill>
            </a:endParaRPr>
          </a:p>
        </p:txBody>
      </p:sp>
      <p:sp>
        <p:nvSpPr>
          <p:cNvPr id="124" name="32 Rectángulo"/>
          <p:cNvSpPr/>
          <p:nvPr/>
        </p:nvSpPr>
        <p:spPr>
          <a:xfrm>
            <a:off x="4392298" y="5916173"/>
            <a:ext cx="1493837" cy="7207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dirty="0" smtClean="0">
                <a:solidFill>
                  <a:schemeClr val="tx1"/>
                </a:solidFill>
              </a:rPr>
              <a:t>Tomar acciones para mejorar procesos internos y/o externos que afectan a las partes interesadas</a:t>
            </a:r>
            <a:endParaRPr lang="es-CL" sz="900" dirty="0">
              <a:solidFill>
                <a:schemeClr val="tx1"/>
              </a:solidFill>
            </a:endParaRPr>
          </a:p>
        </p:txBody>
      </p:sp>
      <p:cxnSp>
        <p:nvCxnSpPr>
          <p:cNvPr id="150" name="35 Conector recto de flecha"/>
          <p:cNvCxnSpPr>
            <a:stCxn id="123" idx="2"/>
            <a:endCxn id="124" idx="0"/>
          </p:cNvCxnSpPr>
          <p:nvPr/>
        </p:nvCxnSpPr>
        <p:spPr>
          <a:xfrm>
            <a:off x="5135869" y="5749460"/>
            <a:ext cx="3348" cy="166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35 Conector recto de flecha"/>
          <p:cNvCxnSpPr>
            <a:stCxn id="18" idx="2"/>
            <a:endCxn id="52" idx="0"/>
          </p:cNvCxnSpPr>
          <p:nvPr/>
        </p:nvCxnSpPr>
        <p:spPr>
          <a:xfrm flipH="1">
            <a:off x="1593076" y="5750368"/>
            <a:ext cx="1" cy="165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Conector angular 157"/>
          <p:cNvCxnSpPr>
            <a:stCxn id="13" idx="2"/>
            <a:endCxn id="18" idx="0"/>
          </p:cNvCxnSpPr>
          <p:nvPr/>
        </p:nvCxnSpPr>
        <p:spPr>
          <a:xfrm rot="5400000">
            <a:off x="2345143" y="3974688"/>
            <a:ext cx="277790" cy="17819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Conector angular 159"/>
          <p:cNvCxnSpPr>
            <a:stCxn id="13" idx="2"/>
            <a:endCxn id="123" idx="0"/>
          </p:cNvCxnSpPr>
          <p:nvPr/>
        </p:nvCxnSpPr>
        <p:spPr>
          <a:xfrm rot="16200000" flipH="1">
            <a:off x="4116993" y="3984760"/>
            <a:ext cx="276882" cy="17608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" name="73 CuadroTexto"/>
          <p:cNvSpPr txBox="1"/>
          <p:nvPr/>
        </p:nvSpPr>
        <p:spPr>
          <a:xfrm>
            <a:off x="2224686" y="5210297"/>
            <a:ext cx="364980" cy="233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b="0" dirty="0"/>
              <a:t>NO</a:t>
            </a:r>
          </a:p>
        </p:txBody>
      </p:sp>
      <p:sp>
        <p:nvSpPr>
          <p:cNvPr id="180" name="72 CuadroTexto"/>
          <p:cNvSpPr txBox="1"/>
          <p:nvPr/>
        </p:nvSpPr>
        <p:spPr>
          <a:xfrm>
            <a:off x="5129212" y="5704437"/>
            <a:ext cx="288012" cy="233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900" b="0" dirty="0"/>
              <a:t>SI</a:t>
            </a:r>
          </a:p>
        </p:txBody>
      </p:sp>
      <p:sp>
        <p:nvSpPr>
          <p:cNvPr id="212" name="CuadroTexto 211"/>
          <p:cNvSpPr txBox="1"/>
          <p:nvPr/>
        </p:nvSpPr>
        <p:spPr>
          <a:xfrm>
            <a:off x="3382569" y="4687509"/>
            <a:ext cx="10294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 smtClean="0"/>
              <a:t>Análisis de Causas</a:t>
            </a:r>
            <a:endParaRPr lang="es-CL" sz="900" dirty="0"/>
          </a:p>
        </p:txBody>
      </p:sp>
      <p:cxnSp>
        <p:nvCxnSpPr>
          <p:cNvPr id="219" name="Conector angular 218"/>
          <p:cNvCxnSpPr>
            <a:stCxn id="41" idx="3"/>
            <a:endCxn id="13" idx="3"/>
          </p:cNvCxnSpPr>
          <p:nvPr/>
        </p:nvCxnSpPr>
        <p:spPr>
          <a:xfrm flipV="1">
            <a:off x="4026568" y="4450245"/>
            <a:ext cx="851" cy="3413133"/>
          </a:xfrm>
          <a:prstGeom prst="bentConnector3">
            <a:avLst>
              <a:gd name="adj1" fmla="val 26200951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27" name="Tabla 2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211951"/>
              </p:ext>
            </p:extLst>
          </p:nvPr>
        </p:nvGraphicFramePr>
        <p:xfrm>
          <a:off x="396669" y="218527"/>
          <a:ext cx="6092591" cy="692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856">
                  <a:extLst>
                    <a:ext uri="{9D8B030D-6E8A-4147-A177-3AD203B41FA5}">
                      <a16:colId xmlns:a16="http://schemas.microsoft.com/office/drawing/2014/main" val="1712706012"/>
                    </a:ext>
                  </a:extLst>
                </a:gridCol>
                <a:gridCol w="3591498">
                  <a:extLst>
                    <a:ext uri="{9D8B030D-6E8A-4147-A177-3AD203B41FA5}">
                      <a16:colId xmlns:a16="http://schemas.microsoft.com/office/drawing/2014/main" val="3040181885"/>
                    </a:ext>
                  </a:extLst>
                </a:gridCol>
                <a:gridCol w="1289237">
                  <a:extLst>
                    <a:ext uri="{9D8B030D-6E8A-4147-A177-3AD203B41FA5}">
                      <a16:colId xmlns:a16="http://schemas.microsoft.com/office/drawing/2014/main" val="3409597398"/>
                    </a:ext>
                  </a:extLst>
                </a:gridCol>
              </a:tblGrid>
              <a:tr h="692276">
                <a:tc>
                  <a:txBody>
                    <a:bodyPr/>
                    <a:lstStyle/>
                    <a:p>
                      <a:endParaRPr lang="es-C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FLUJOGRAMA PARA EL</a:t>
                      </a:r>
                    </a:p>
                    <a:p>
                      <a:pPr algn="ctr"/>
                      <a:r>
                        <a:rPr lang="es-E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TRATAMIENTO DE QUEJAS (PCG-015)</a:t>
                      </a:r>
                      <a:endParaRPr lang="es-CL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DF - 012</a:t>
                      </a:r>
                      <a:endParaRPr lang="es-CL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9441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311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203</Words>
  <Application>Microsoft Office PowerPoint</Application>
  <PresentationFormat>Carta (216 x 279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CMCINNES</dc:creator>
  <cp:lastModifiedBy>CMCINNES</cp:lastModifiedBy>
  <cp:revision>11</cp:revision>
  <dcterms:created xsi:type="dcterms:W3CDTF">2023-01-12T17:48:58Z</dcterms:created>
  <dcterms:modified xsi:type="dcterms:W3CDTF">2023-01-12T19:47:45Z</dcterms:modified>
</cp:coreProperties>
</file>